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91" r:id="rId1"/>
  </p:sldMasterIdLst>
  <p:notesMasterIdLst>
    <p:notesMasterId r:id="rId15"/>
  </p:notesMasterIdLst>
  <p:handoutMasterIdLst>
    <p:handoutMasterId r:id="rId16"/>
  </p:handoutMasterIdLst>
  <p:sldIdLst>
    <p:sldId id="259" r:id="rId2"/>
    <p:sldId id="312" r:id="rId3"/>
    <p:sldId id="277" r:id="rId4"/>
    <p:sldId id="278" r:id="rId5"/>
    <p:sldId id="314" r:id="rId6"/>
    <p:sldId id="280" r:id="rId7"/>
    <p:sldId id="282" r:id="rId8"/>
    <p:sldId id="284" r:id="rId9"/>
    <p:sldId id="285" r:id="rId10"/>
    <p:sldId id="308" r:id="rId11"/>
    <p:sldId id="309" r:id="rId12"/>
    <p:sldId id="311" r:id="rId13"/>
    <p:sldId id="31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4A85"/>
    <a:srgbClr val="24CF39"/>
    <a:srgbClr val="652C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3" autoAdjust="0"/>
    <p:restoredTop sz="95268" autoAdjust="0"/>
  </p:normalViewPr>
  <p:slideViewPr>
    <p:cSldViewPr snapToGrid="0" snapToObjects="1">
      <p:cViewPr varScale="1">
        <p:scale>
          <a:sx n="131" d="100"/>
          <a:sy n="131" d="100"/>
        </p:scale>
        <p:origin x="10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3134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C361B30-4453-46D4-8089-125B564D05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EE4564-61F9-48F7-A867-CCA5D38885F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F92CFC-E422-40B4-9CC4-DEA280552AB2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B1315-599A-4D81-852D-E668C7B07D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BB853C-FFB3-4CD8-9103-CEFF2E6F93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5C22C9-6271-494F-AA0A-BBACC97D2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980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g>
</file>

<file path=ppt/media/image3.tiff>
</file>

<file path=ppt/media/image4.png>
</file>

<file path=ppt/media/image5.jpg>
</file>

<file path=ppt/media/image6.JPG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8B980B-A051-5042-A199-B77431CF73D3}" type="datetimeFigureOut">
              <a:rPr lang="en-US" smtClean="0"/>
              <a:t>8/23/2023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3AEE19-6760-F547-8467-920A15216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94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AEE19-6760-F547-8467-920A1521624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935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AEE19-6760-F547-8467-920A152162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33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563880"/>
            <a:ext cx="8240108" cy="5682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2" y="3936453"/>
            <a:ext cx="7989752" cy="1033133"/>
          </a:xfrm>
          <a:ln>
            <a:noFill/>
          </a:ln>
          <a:effectLst/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5175772"/>
            <a:ext cx="7989752" cy="590321"/>
          </a:xfrm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5B4AA12-E8B6-EA40-B5D4-2DA03B649141}" type="datetime1">
              <a:rPr lang="en-US" smtClean="0"/>
              <a:t>8/23/2023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B45051-E032-1249-AC8B-C5EB1B15FB4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" y="563880"/>
            <a:ext cx="8488680" cy="291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341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1B3E0F0D-4547-7E45-AC0C-04EBD865777D}" type="datetime1">
              <a:rPr lang="en-US" smtClean="0"/>
              <a:t>8/23/2023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281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46424A8-A526-2D47-83BC-E4E60B93D48D}" type="datetime1">
              <a:rPr lang="en-US" smtClean="0"/>
              <a:t>8/23/2023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710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81810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87475"/>
            <a:ext cx="7989752" cy="5967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91" y="1505583"/>
            <a:ext cx="8238707" cy="4353215"/>
          </a:xfrm>
        </p:spPr>
        <p:txBody>
          <a:bodyPr anchor="t"/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E510904-FE82-B349-843E-834D82D5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0645E64-9779-934C-8AC6-A20EFEF53584}" type="datetime1">
              <a:rPr lang="en-US" smtClean="0"/>
              <a:t>8/23/2023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48965D5-4E22-4D4C-B0D3-4AEC70083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5AB5AFF-5E76-4041-B3D5-669547C07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759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2362C45-CC3C-1C41-89EF-9E39AB823873}"/>
              </a:ext>
            </a:extLst>
          </p:cNvPr>
          <p:cNvSpPr txBox="1">
            <a:spLocks/>
          </p:cNvSpPr>
          <p:nvPr/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Last Edit: </a:t>
            </a:r>
            <a:fld id="{B61BEF0D-F0BB-DE4B-95CE-6DB70DBA9567}" type="datetimeFigureOut">
              <a:rPr lang="en-US" smtClean="0"/>
              <a:pPr/>
              <a:t>8/23/2023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9E8FBED-B055-2A4A-8E32-9CB6B48C25B3}"/>
              </a:ext>
            </a:extLst>
          </p:cNvPr>
          <p:cNvSpPr txBox="1">
            <a:spLocks/>
          </p:cNvSpPr>
          <p:nvPr/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 cap="all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Copyright 2018, FLL TUTORIALS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A884034-3EBB-704E-AFCD-9611BBBEBA37}"/>
              </a:ext>
            </a:extLst>
          </p:cNvPr>
          <p:cNvSpPr txBox="1">
            <a:spLocks/>
          </p:cNvSpPr>
          <p:nvPr/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B6CD3B-FD98-4065-89C0-17A2C4311705}"/>
              </a:ext>
            </a:extLst>
          </p:cNvPr>
          <p:cNvSpPr/>
          <p:nvPr userDrawn="1"/>
        </p:nvSpPr>
        <p:spPr>
          <a:xfrm>
            <a:off x="2381" y="6270965"/>
            <a:ext cx="9141619" cy="64008"/>
          </a:xfrm>
          <a:prstGeom prst="rect">
            <a:avLst/>
          </a:prstGeom>
          <a:solidFill>
            <a:srgbClr val="24C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09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A686E3DD-A0A8-D94E-87CC-C382F0FCA873}" type="datetime1">
              <a:rPr lang="en-US" smtClean="0"/>
              <a:t>8/23/2023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980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E46A2B93-B355-E646-BFA6-2B58A7C25A3A}" type="datetime1">
              <a:rPr lang="en-US" smtClean="0"/>
              <a:t>8/23/2023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229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E77EC9F6-9FC5-6046-8258-FE28F9C74F0E}" type="datetime1">
              <a:rPr lang="en-US" smtClean="0"/>
              <a:t>8/23/2023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803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E0FD3A0E-6E22-0A46-9E3B-6C0779CAABB4}" type="datetime1">
              <a:rPr lang="en-US" smtClean="0"/>
              <a:t>8/23/2023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878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D477E7B-82E0-F44D-9C9A-FD5542173605}" type="datetime1">
              <a:rPr lang="en-US" smtClean="0"/>
              <a:t>8/23/2023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48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95370FBC-1BE2-3446-BF63-6695BCC07102}" type="datetime1">
              <a:rPr lang="en-US" smtClean="0"/>
              <a:t>8/23/2023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05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0AAE8D72-8133-BD4C-9ABB-B6CCBBAC2C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23AA611-382A-A542-BB00-B172DD52DD7B}" type="datetime1">
              <a:rPr lang="en-US" smtClean="0"/>
              <a:t>8/23/2023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AB9BFBD-8489-AA40-9E3F-B3F63A8BD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04709EF-0344-434E-8D31-15D41ADEE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3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ltutorials.com/" TargetMode="External"/><Relationship Id="rId2" Type="http://schemas.openxmlformats.org/officeDocument/2006/relationships/hyperlink" Target="http://www.ev3lesson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youtu.be/lbN3kgpQIOU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o-RO" dirty="0"/>
              <a:t>Caracteristicile unei bune prezentări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3659 </a:t>
            </a:r>
            <a:r>
              <a:rPr lang="en-US" dirty="0" err="1"/>
              <a:t>N</a:t>
            </a:r>
            <a:r>
              <a:rPr lang="en-US" cap="none" dirty="0" err="1"/>
              <a:t>e</a:t>
            </a:r>
            <a:r>
              <a:rPr lang="en-US" dirty="0" err="1"/>
              <a:t>Xt</a:t>
            </a:r>
            <a:r>
              <a:rPr lang="en-US" dirty="0"/>
              <a:t> Gen</a:t>
            </a:r>
          </a:p>
        </p:txBody>
      </p:sp>
    </p:spTree>
    <p:extLst>
      <p:ext uri="{BB962C8B-B14F-4D97-AF65-F5344CB8AC3E}">
        <p14:creationId xmlns:p14="http://schemas.microsoft.com/office/powerpoint/2010/main" val="1837094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A7558-D51F-418B-9F0A-51EA02324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Panouri de prezentare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BF61B-18AB-4D9F-8F9C-7557F4091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400" y="1631074"/>
            <a:ext cx="5619667" cy="4457753"/>
          </a:xfrm>
        </p:spPr>
        <p:txBody>
          <a:bodyPr>
            <a:normAutofit lnSpcReduction="10000"/>
          </a:bodyPr>
          <a:lstStyle/>
          <a:p>
            <a:r>
              <a:rPr lang="ro-RO" sz="1800" dirty="0"/>
              <a:t>Să ai un panou de prezentare în zona de pit aprinde conversațiile și poate fi util pentru vizitele juraților</a:t>
            </a:r>
            <a:r>
              <a:rPr lang="en-US" sz="1800" dirty="0"/>
              <a:t>. </a:t>
            </a:r>
            <a:r>
              <a:rPr lang="ro-RO" sz="1800" dirty="0"/>
              <a:t> Echipa poate aduce panourile de prezentare la jurizări</a:t>
            </a:r>
            <a:r>
              <a:rPr lang="en-US" sz="18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sz="1600" dirty="0"/>
              <a:t>Panourile pot fi utile pentru a explica proiectul de cercetare a echipei</a:t>
            </a:r>
            <a:r>
              <a:rPr lang="en-US" sz="16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sz="1600" dirty="0"/>
              <a:t>Recomandăm să utilizați grila de punctaj pentru a vă ajuta în design-ul și așezarea informațiilor pe panou.</a:t>
            </a:r>
            <a:endParaRPr lang="en-US" sz="1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o-RO" sz="1600" dirty="0"/>
              <a:t>Desenează așezarea pe panou și planifică unde anumite informații trebuie să fie așezate</a:t>
            </a:r>
            <a:r>
              <a:rPr lang="en-US" sz="16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Include </a:t>
            </a:r>
            <a:r>
              <a:rPr lang="ro-RO" sz="1600" dirty="0"/>
              <a:t>mai multe poze cu echipa și soluția</a:t>
            </a:r>
            <a:r>
              <a:rPr lang="en-US" sz="16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sz="1600" dirty="0"/>
              <a:t>Informațiile descriptive atrag atenția asupra panoului de prezentare</a:t>
            </a:r>
            <a:r>
              <a:rPr lang="en-US" sz="1600" dirty="0"/>
              <a:t>.</a:t>
            </a:r>
          </a:p>
          <a:p>
            <a:pPr marL="201168" lvl="1" indent="0">
              <a:buNone/>
            </a:pPr>
            <a:endParaRPr lang="en-US" sz="1600" b="1" dirty="0"/>
          </a:p>
          <a:p>
            <a:pPr marL="201168" lvl="1" indent="0">
              <a:buNone/>
            </a:pPr>
            <a:r>
              <a:rPr lang="ro-RO" sz="1600" b="1" dirty="0"/>
              <a:t>Sfaturi</a:t>
            </a:r>
            <a:r>
              <a:rPr lang="en-US" sz="1600" b="1" dirty="0"/>
              <a:t>: </a:t>
            </a:r>
            <a:r>
              <a:rPr lang="en-US" sz="1600" dirty="0"/>
              <a:t>U</a:t>
            </a:r>
            <a:r>
              <a:rPr lang="ro-RO" sz="1600" dirty="0"/>
              <a:t>tilizați ambele fețe ale panourilor pentru a adăuga mai multe informații</a:t>
            </a:r>
            <a:r>
              <a:rPr lang="en-US" sz="1600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A5F7E0-4D01-4C77-B127-5FC33134A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21678E-4858-48F7-885C-F930B4565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6653BE-CE75-4DED-A25A-D5FD7584B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697752" y="2245359"/>
            <a:ext cx="3685703" cy="245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523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144A6-B7DE-4760-8BEB-63D0386C6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49686-CC3C-4726-9F33-6D159B782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822" y="1633415"/>
            <a:ext cx="3878316" cy="4023360"/>
          </a:xfrm>
        </p:spPr>
        <p:txBody>
          <a:bodyPr>
            <a:normAutofit/>
          </a:bodyPr>
          <a:lstStyle/>
          <a:p>
            <a:r>
              <a:rPr lang="ro-RO" sz="1600" dirty="0"/>
              <a:t>Un caiet al echipei este o modalitate bună pentru celallte echipe, jurați , vizitatori să cunoască echipa. Echipa poate aduce caietul la jurizări pentru a-l arăta juraților</a:t>
            </a:r>
            <a:r>
              <a:rPr lang="en-US" sz="1600" dirty="0"/>
              <a:t>. </a:t>
            </a:r>
            <a:r>
              <a:rPr lang="ro-RO" sz="1600" dirty="0"/>
              <a:t> Este grozav să vă aduceți aminte sezonul, de asemenea</a:t>
            </a:r>
            <a:r>
              <a:rPr lang="en-US" sz="1600" dirty="0"/>
              <a:t>.</a:t>
            </a:r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822603-AA5A-4F51-A0C9-F2631A70A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45F75F-2925-420F-93D3-843AF3C7D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FCDBF3-AF72-4851-A6C3-286D5D97A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5" y="3291193"/>
            <a:ext cx="3426151" cy="228410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2149686-CC3C-4726-9F33-6D159B78250C}"/>
              </a:ext>
            </a:extLst>
          </p:cNvPr>
          <p:cNvSpPr txBox="1">
            <a:spLocks/>
          </p:cNvSpPr>
          <p:nvPr/>
        </p:nvSpPr>
        <p:spPr>
          <a:xfrm>
            <a:off x="4150333" y="1603043"/>
            <a:ext cx="4640318" cy="417330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01168" lvl="1" indent="0">
              <a:buNone/>
            </a:pPr>
            <a:r>
              <a:rPr lang="ro-RO" dirty="0"/>
              <a:t>Aici sunt cîteva lucruri pe care dorești să le incluzi în caietul echipei</a:t>
            </a:r>
            <a:r>
              <a:rPr lang="en-US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Introducerea echipei membri/ antrenori/mentori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Fotografii de la competiții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Informații despre proiect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Fotografii și descrierea prezentării proiectului pentru public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Documentația despre dezvoltarea soluției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Pliante pentru jurați </a:t>
            </a:r>
            <a:r>
              <a:rPr lang="en-US" dirty="0"/>
              <a:t>(</a:t>
            </a:r>
            <a:r>
              <a:rPr lang="ro-RO" dirty="0"/>
              <a:t>nu sunt permise în unele locuri</a:t>
            </a:r>
            <a:r>
              <a:rPr lang="en-US" dirty="0"/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/>
              <a:t>Scrisori de mulțumire pentru sponsori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Planul</a:t>
            </a:r>
            <a:r>
              <a:rPr lang="en-US" dirty="0"/>
              <a:t> de marketing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Articole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/>
              <a:t>n </a:t>
            </a:r>
            <a:r>
              <a:rPr lang="en-US" dirty="0" err="1"/>
              <a:t>pres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despre</a:t>
            </a:r>
            <a:r>
              <a:rPr lang="en-US" dirty="0"/>
              <a:t> </a:t>
            </a:r>
            <a:r>
              <a:rPr lang="en-US" dirty="0" err="1"/>
              <a:t>echip</a:t>
            </a:r>
            <a:r>
              <a:rPr lang="ro-RO" dirty="0"/>
              <a:t>ă</a:t>
            </a:r>
            <a:endParaRPr lang="en-US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57072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920D1-5A24-4043-979C-BFECD25E7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Pliantele juraților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19D60-80FF-4DF9-97EE-38E7B7B08E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263" y="1701197"/>
            <a:ext cx="5527200" cy="4023360"/>
          </a:xfrm>
        </p:spPr>
        <p:txBody>
          <a:bodyPr>
            <a:normAutofit fontScale="92500" lnSpcReduction="10000"/>
          </a:bodyPr>
          <a:lstStyle/>
          <a:p>
            <a:r>
              <a:rPr lang="ro-RO" sz="1800" dirty="0"/>
              <a:t>Echipele pot crea pliante pentru a le oferi juraților acolo unde li se permite asta</a:t>
            </a:r>
            <a:r>
              <a:rPr lang="en-US" sz="1800" dirty="0"/>
              <a:t>.</a:t>
            </a:r>
          </a:p>
          <a:p>
            <a:r>
              <a:rPr lang="ro-RO" sz="1800" dirty="0"/>
              <a:t>Pliantele pentru jurați pot fi folosite pentru a evidenția punctele principale ale prezentării echipei și să reamintească juraților echipa.</a:t>
            </a:r>
            <a:endParaRPr lang="en-US" sz="1800" dirty="0"/>
          </a:p>
          <a:p>
            <a:r>
              <a:rPr lang="ro-RO" sz="1800" dirty="0"/>
              <a:t>Realizați </a:t>
            </a:r>
            <a:r>
              <a:rPr lang="en-US" sz="1800" dirty="0"/>
              <a:t>Design</a:t>
            </a:r>
            <a:r>
              <a:rPr lang="ro-RO" sz="1800" dirty="0"/>
              <a:t>-ul pliantelor pentru jurați ca o reamintire rapidă a prezentării.</a:t>
            </a:r>
            <a:endParaRPr lang="en-US" sz="1800" dirty="0"/>
          </a:p>
          <a:p>
            <a:r>
              <a:rPr lang="ro-RO" sz="1800" dirty="0"/>
              <a:t>Nu includeți paragrafe lungi care să explice proiectul echipei.</a:t>
            </a:r>
            <a:endParaRPr lang="en-US" sz="1800" dirty="0"/>
          </a:p>
          <a:p>
            <a:r>
              <a:rPr lang="ro-RO" sz="1800" dirty="0"/>
              <a:t>Luați în considerare grila juraților când realizați pliantele.</a:t>
            </a:r>
            <a:endParaRPr lang="en-US" sz="1800" dirty="0"/>
          </a:p>
          <a:p>
            <a:r>
              <a:rPr lang="ro-RO" sz="1800" dirty="0"/>
              <a:t>Fiți creativi</a:t>
            </a:r>
            <a:r>
              <a:rPr lang="en-US" sz="1800" dirty="0"/>
              <a:t>! </a:t>
            </a:r>
            <a:r>
              <a:rPr lang="ro-RO" sz="1800" dirty="0"/>
              <a:t>Pentru sezonul nostru </a:t>
            </a:r>
            <a:r>
              <a:rPr lang="en-US" sz="1800" dirty="0"/>
              <a:t>Animal Allie</a:t>
            </a:r>
            <a:r>
              <a:rPr lang="ro-RO" sz="1800" dirty="0"/>
              <a:t>n</a:t>
            </a:r>
            <a:r>
              <a:rPr lang="en-US" sz="1800" dirty="0"/>
              <a:t>, </a:t>
            </a:r>
            <a:r>
              <a:rPr lang="ro-RO" sz="1800" dirty="0"/>
              <a:t>am făcut pliante hexagonale care să reprezinte un fagure din moment ce proiectul nostru era legat de albine</a:t>
            </a:r>
            <a:r>
              <a:rPr lang="en-US" sz="1800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D86A43-8FDB-4A98-A7AE-42BC89AF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F73A77-80A6-4AC6-A056-CC13D9366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6369" y="2612926"/>
            <a:ext cx="2457950" cy="231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903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err="1"/>
              <a:t>Aceast</a:t>
            </a:r>
            <a:r>
              <a:rPr lang="ro-RO" sz="1800" dirty="0"/>
              <a:t>ă</a:t>
            </a:r>
            <a:r>
              <a:rPr lang="en-US" sz="1800" dirty="0"/>
              <a:t> </a:t>
            </a:r>
            <a:r>
              <a:rPr lang="en-US" sz="1800" dirty="0" err="1"/>
              <a:t>lec</a:t>
            </a:r>
            <a:r>
              <a:rPr lang="ro-RO" sz="1800" dirty="0"/>
              <a:t>ț</a:t>
            </a:r>
            <a:r>
              <a:rPr lang="en-US" sz="1800" dirty="0" err="1"/>
              <a:t>ie</a:t>
            </a:r>
            <a:r>
              <a:rPr lang="ro-RO" sz="1800" dirty="0"/>
              <a:t> a fost scrisă de T</a:t>
            </a:r>
            <a:r>
              <a:rPr lang="en-US" sz="1800" dirty="0" err="1"/>
              <a:t>eam</a:t>
            </a:r>
            <a:r>
              <a:rPr lang="en-US" sz="1800" dirty="0"/>
              <a:t> 3659 NeXT GEN, </a:t>
            </a:r>
            <a:r>
              <a:rPr lang="ro-RO" sz="1800" dirty="0"/>
              <a:t>cu câteva editări făcute de frații </a:t>
            </a:r>
            <a:r>
              <a:rPr lang="en-US" sz="1800" dirty="0" err="1"/>
              <a:t>Seshan</a:t>
            </a:r>
            <a:endParaRPr lang="en-US" sz="1800" dirty="0"/>
          </a:p>
          <a:p>
            <a:r>
              <a:rPr lang="ro-RO" sz="1800" dirty="0"/>
              <a:t>Poți contacta </a:t>
            </a:r>
            <a:r>
              <a:rPr lang="en-US" sz="1800" dirty="0"/>
              <a:t>Team 3659 NeXT GEN </a:t>
            </a:r>
            <a:r>
              <a:rPr lang="ro-RO" sz="1800" dirty="0"/>
              <a:t>pe pagina lor de </a:t>
            </a:r>
            <a:r>
              <a:rPr lang="en-US" sz="1800" dirty="0"/>
              <a:t>Facebook</a:t>
            </a:r>
            <a:r>
              <a:rPr lang="ro-RO" sz="1800" dirty="0"/>
              <a:t> </a:t>
            </a:r>
            <a:r>
              <a:rPr lang="en-US" sz="1800" dirty="0"/>
              <a:t>: Garrett County FIRST LEGO League Team 3659. </a:t>
            </a:r>
          </a:p>
          <a:p>
            <a:r>
              <a:rPr lang="en-US" sz="1800" dirty="0"/>
              <a:t>Mai </a:t>
            </a:r>
            <a:r>
              <a:rPr lang="en-US" sz="1800" dirty="0" err="1"/>
              <a:t>multe</a:t>
            </a:r>
            <a:r>
              <a:rPr lang="en-US" sz="1800" dirty="0"/>
              <a:t> </a:t>
            </a:r>
            <a:r>
              <a:rPr lang="en-US" sz="1800" dirty="0" err="1"/>
              <a:t>lecții</a:t>
            </a:r>
            <a:r>
              <a:rPr lang="en-US" sz="1800" dirty="0"/>
              <a:t> </a:t>
            </a:r>
            <a:r>
              <a:rPr lang="en-US" sz="1800" dirty="0" err="1"/>
              <a:t>disponibile</a:t>
            </a:r>
            <a:r>
              <a:rPr lang="en-US" sz="1800" dirty="0"/>
              <a:t> pe </a:t>
            </a:r>
            <a:r>
              <a:rPr lang="en-US" sz="1800" dirty="0">
                <a:hlinkClick r:id="rId2"/>
              </a:rPr>
              <a:t>www.ev3lessons.com</a:t>
            </a:r>
            <a:r>
              <a:rPr lang="en-US" sz="1800" dirty="0"/>
              <a:t> </a:t>
            </a:r>
            <a:r>
              <a:rPr lang="en-US" sz="1800" dirty="0" err="1"/>
              <a:t>și</a:t>
            </a:r>
            <a:r>
              <a:rPr lang="en-US" sz="1800" dirty="0"/>
              <a:t> </a:t>
            </a:r>
            <a:r>
              <a:rPr lang="en-US" sz="1800" dirty="0">
                <a:hlinkClick r:id="rId3"/>
              </a:rPr>
              <a:t>www.flltutorials.com</a:t>
            </a:r>
            <a:endParaRPr lang="ro-RO" sz="1800" dirty="0"/>
          </a:p>
          <a:p>
            <a:r>
              <a:rPr lang="ro-RO" sz="1800" dirty="0">
                <a:solidFill>
                  <a:srgbClr val="0070C0"/>
                </a:solidFill>
              </a:rPr>
              <a:t>Această lecție a fost tradusă în limba romană de echipa </a:t>
            </a:r>
            <a:r>
              <a:rPr lang="ro-RO" sz="1800">
                <a:solidFill>
                  <a:srgbClr val="0070C0"/>
                </a:solidFill>
              </a:rPr>
              <a:t>FTC Rosophia </a:t>
            </a:r>
            <a:r>
              <a:rPr lang="ro-RO" sz="1800" dirty="0">
                <a:solidFill>
                  <a:srgbClr val="0070C0"/>
                </a:solidFill>
              </a:rPr>
              <a:t>#21455</a:t>
            </a:r>
            <a:endParaRPr lang="ro-RO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2023, </a:t>
            </a:r>
            <a:r>
              <a:rPr lang="en-US" dirty="0" err="1"/>
              <a:t>FLLTutorials.com</a:t>
            </a:r>
            <a:r>
              <a:rPr lang="en-US" dirty="0"/>
              <a:t>. Last Edit 5/29/2023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9" t="11606" r="9183" b="11463"/>
          <a:stretch/>
        </p:blipFill>
        <p:spPr>
          <a:xfrm>
            <a:off x="241739" y="3890368"/>
            <a:ext cx="8620008" cy="208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05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Despre autori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581" y="2254485"/>
            <a:ext cx="4104230" cy="4478554"/>
          </a:xfrm>
        </p:spPr>
        <p:txBody>
          <a:bodyPr>
            <a:noAutofit/>
          </a:bodyPr>
          <a:lstStyle/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NeXT Gen sunt o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echipă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școlii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din Garrett County, Maryland cu 13 ani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experiență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FIRST LEGO League 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incluzând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participarea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Turnee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internaționale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).</a:t>
            </a: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Ei au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câștigat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primul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loc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2013 Global Innovation Award.  </a:t>
            </a:r>
            <a:endParaRPr lang="ro-RO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câștigat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Top 20 GIA Semi-Finalist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2017pentru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soluția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inovativă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BeeHaven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285750" indent="-285750" defTabSz="91440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Wingdings" panose="05000000000000000000" pitchFamily="2" charset="2"/>
              <a:buChar char="§"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plus, au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câștigat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primul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loc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Soluția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Inovativă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la Mountain State Invitational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în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2017.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D91645-228F-4215-BAD4-320E2B3492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86" t="10395" r="4615" b="33732"/>
          <a:stretch/>
        </p:blipFill>
        <p:spPr>
          <a:xfrm>
            <a:off x="4573190" y="4603515"/>
            <a:ext cx="4305567" cy="16006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t="14009" b="1537"/>
          <a:stretch/>
        </p:blipFill>
        <p:spPr>
          <a:xfrm>
            <a:off x="4573189" y="1888508"/>
            <a:ext cx="4347343" cy="253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191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Urmăriți grila de punctaj a juraților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AF039-99F0-436E-8530-E93DEC9EB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064" y="1614056"/>
            <a:ext cx="4999714" cy="4323572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ro-RO" sz="1600" dirty="0">
                <a:solidFill>
                  <a:schemeClr val="tx1"/>
                </a:solidFill>
              </a:rPr>
              <a:t>Începeți prin a examina grila de punctaj a proiectului de inovare </a:t>
            </a:r>
            <a:r>
              <a:rPr lang="en-US" sz="1600" dirty="0">
                <a:solidFill>
                  <a:schemeClr val="tx1"/>
                </a:solidFill>
              </a:rPr>
              <a:t>FIRST LEGO League.</a:t>
            </a:r>
          </a:p>
          <a:p>
            <a:pPr>
              <a:lnSpc>
                <a:spcPct val="150000"/>
              </a:lnSpc>
            </a:pPr>
            <a:r>
              <a:rPr lang="ro-RO" sz="1600" dirty="0">
                <a:solidFill>
                  <a:schemeClr val="tx1"/>
                </a:solidFill>
              </a:rPr>
              <a:t>Recomandăm să vă scrieți un scenariu pentru prezentare care să includă tot ceea ce este cerut în grila de punctaj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o-RO" sz="1600" dirty="0">
                <a:solidFill>
                  <a:schemeClr val="tx1"/>
                </a:solidFill>
              </a:rPr>
              <a:t>Evidențiați cele 5 capitole principale </a:t>
            </a:r>
            <a:r>
              <a:rPr lang="en-US" sz="1600" dirty="0">
                <a:solidFill>
                  <a:schemeClr val="tx1"/>
                </a:solidFill>
              </a:rPr>
              <a:t>– </a:t>
            </a:r>
            <a:r>
              <a:rPr lang="en-US" sz="1600" dirty="0" err="1">
                <a:solidFill>
                  <a:schemeClr val="tx1"/>
                </a:solidFill>
              </a:rPr>
              <a:t>Identif</a:t>
            </a:r>
            <a:r>
              <a:rPr lang="ro-RO" sz="1600" dirty="0">
                <a:solidFill>
                  <a:schemeClr val="tx1"/>
                </a:solidFill>
              </a:rPr>
              <a:t>icare</a:t>
            </a:r>
            <a:r>
              <a:rPr lang="en-US" sz="1600" dirty="0">
                <a:solidFill>
                  <a:schemeClr val="tx1"/>
                </a:solidFill>
              </a:rPr>
              <a:t>, Design, </a:t>
            </a:r>
            <a:r>
              <a:rPr lang="en-US" sz="1600" dirty="0" err="1">
                <a:solidFill>
                  <a:schemeClr val="tx1"/>
                </a:solidFill>
              </a:rPr>
              <a:t>Crea</a:t>
            </a:r>
            <a:r>
              <a:rPr lang="ro-RO" sz="1600" dirty="0">
                <a:solidFill>
                  <a:schemeClr val="tx1"/>
                </a:solidFill>
              </a:rPr>
              <a:t>ție</a:t>
            </a:r>
            <a:r>
              <a:rPr lang="en-US" sz="1600" dirty="0">
                <a:solidFill>
                  <a:schemeClr val="tx1"/>
                </a:solidFill>
              </a:rPr>
              <a:t>, </a:t>
            </a:r>
            <a:r>
              <a:rPr lang="en-US" sz="1600" dirty="0" err="1">
                <a:solidFill>
                  <a:schemeClr val="tx1"/>
                </a:solidFill>
              </a:rPr>
              <a:t>Itera</a:t>
            </a:r>
            <a:r>
              <a:rPr lang="ro-RO" sz="1600" dirty="0">
                <a:solidFill>
                  <a:schemeClr val="tx1"/>
                </a:solidFill>
              </a:rPr>
              <a:t>ție și Comunicare</a:t>
            </a:r>
            <a:endParaRPr lang="en-US" sz="16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ro-RO" sz="1600" dirty="0">
                <a:solidFill>
                  <a:schemeClr val="tx1"/>
                </a:solidFill>
              </a:rPr>
              <a:t>Trebuie să acoperiți toate cele 5 capitole în prezentarea voastră de 5 minute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ro-RO" sz="1600" dirty="0">
                <a:solidFill>
                  <a:schemeClr val="tx1"/>
                </a:solidFill>
              </a:rPr>
              <a:t>Urmăriți video-ul cu prezentarea proiectului nostru de inovare aici </a:t>
            </a:r>
            <a:r>
              <a:rPr lang="en-US" sz="1600" dirty="0">
                <a:solidFill>
                  <a:schemeClr val="tx1"/>
                </a:solidFill>
                <a:hlinkClick r:id="rId2"/>
              </a:rPr>
              <a:t>https://youtu.be/lbN3kgpQIOU</a:t>
            </a:r>
            <a:r>
              <a:rPr lang="en-US" sz="1600" dirty="0">
                <a:solidFill>
                  <a:schemeClr val="tx1"/>
                </a:solidFill>
              </a:rPr>
              <a:t> (Not</a:t>
            </a:r>
            <a:r>
              <a:rPr lang="ro-RO" sz="1600" dirty="0">
                <a:solidFill>
                  <a:schemeClr val="tx1"/>
                </a:solidFill>
              </a:rPr>
              <a:t>ă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ro-RO" sz="1600" dirty="0">
                <a:solidFill>
                  <a:schemeClr val="tx1"/>
                </a:solidFill>
              </a:rPr>
              <a:t>Acest video este pentru o grilă de punctaj mai veche</a:t>
            </a:r>
            <a:r>
              <a:rPr lang="en-US" sz="1600" dirty="0">
                <a:solidFill>
                  <a:schemeClr val="tx1"/>
                </a:solidFill>
              </a:rPr>
              <a:t>)</a:t>
            </a:r>
          </a:p>
          <a:p>
            <a:pPr marL="0" indent="0">
              <a:buNone/>
            </a:pPr>
            <a:endParaRPr lang="en-US" sz="1600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87518E-56FF-44FC-822A-E5C87BF2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F76E21-0758-46E9-A9C9-1D73E9EC9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AE05E2E1-0815-FDBB-FDB9-3083986CC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624" y="1728297"/>
            <a:ext cx="2985247" cy="237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111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BD5E8-7E42-45F1-924D-F9E1DB871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Identificarea problemei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09A971-D695-4F69-804C-90686C1BF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796A4A-F15D-4AA5-9914-947844ADC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D754231-8161-DF61-812A-435E48832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o-RO" sz="2200" dirty="0"/>
              <a:t>Identificarea problemei este un punct important</a:t>
            </a:r>
            <a:endParaRPr lang="en-US" sz="2200" dirty="0"/>
          </a:p>
          <a:p>
            <a:r>
              <a:rPr lang="ro-RO" sz="2200" dirty="0"/>
              <a:t>Echipele adesea încearcă să sară de acest pas și să aleagă soluția prima dată.</a:t>
            </a:r>
            <a:endParaRPr lang="en-US" sz="2200" dirty="0"/>
          </a:p>
          <a:p>
            <a:r>
              <a:rPr lang="ro-RO" sz="2200" dirty="0"/>
              <a:t>Asigurați-vă că ați identifcat clar o problemă.</a:t>
            </a:r>
            <a:endParaRPr lang="en-US" sz="2200" dirty="0"/>
          </a:p>
          <a:p>
            <a:r>
              <a:rPr lang="ro-RO" sz="2200" dirty="0"/>
              <a:t>Trebuie să fiți pregătiți să explicați de ce problematica pe care ați ales-o se încadrează temei provocării din sezonul respectiv.</a:t>
            </a:r>
            <a:endParaRPr lang="en-US" sz="2200" dirty="0"/>
          </a:p>
          <a:p>
            <a:r>
              <a:rPr lang="ro-RO" sz="2200" dirty="0"/>
              <a:t>În timp ce numărul surselor nu este luat în considerare, jurații caută să vadă dacă aveți o varietate de surse de înaltă calitate.</a:t>
            </a:r>
            <a:endParaRPr lang="en-US" sz="2200" dirty="0"/>
          </a:p>
          <a:p>
            <a:endParaRPr lang="en-US" sz="2400" dirty="0"/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91345B78-1321-7ABC-0EEB-AD2F006D9A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05" b="69960"/>
          <a:stretch/>
        </p:blipFill>
        <p:spPr>
          <a:xfrm>
            <a:off x="0" y="5093100"/>
            <a:ext cx="9277769" cy="135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7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19E1F-C29F-494C-9A6F-21E9875A7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8A8D2-7D17-4647-8096-DFA34EE5F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D59296-B28A-433F-8A59-D428B0F3E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178F7D2-9E4F-3957-99C0-E1E5D88942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o-RO" sz="2000" dirty="0"/>
              <a:t>Această secțiune cere echipei să vină cu mai multe idei înainte de a alege una</a:t>
            </a:r>
            <a:endParaRPr lang="en-US" sz="2000" dirty="0"/>
          </a:p>
          <a:p>
            <a:pPr lvl="1"/>
            <a:r>
              <a:rPr lang="ro-RO" sz="2000" dirty="0"/>
              <a:t>Împărtășiți cu jurații câteva dintre aceste idei și cum v-ați decis la una</a:t>
            </a:r>
            <a:r>
              <a:rPr lang="en-US" sz="2000" dirty="0"/>
              <a:t>.</a:t>
            </a:r>
          </a:p>
          <a:p>
            <a:r>
              <a:rPr lang="ro-RO" sz="2000" dirty="0"/>
              <a:t>Aveți de asemenea nevoie de un plan.</a:t>
            </a:r>
            <a:r>
              <a:rPr lang="en-US" sz="2000" dirty="0"/>
              <a:t> Plan</a:t>
            </a:r>
            <a:r>
              <a:rPr lang="ro-RO" sz="2000" dirty="0"/>
              <a:t>urile pot varia ca tip sau stil, dar oricum ar fi acestea trebuie să se bazeze pe comunicarea pașilor care au fost făcuți după ce a fost ales un proiect.</a:t>
            </a:r>
            <a:endParaRPr lang="en-US" sz="2000" dirty="0"/>
          </a:p>
          <a:p>
            <a:pPr lvl="1"/>
            <a:r>
              <a:rPr lang="ro-RO" sz="2000" dirty="0"/>
              <a:t>Cum ați plănuit pașii</a:t>
            </a:r>
            <a:r>
              <a:rPr lang="en-US" sz="2000" dirty="0"/>
              <a:t>? </a:t>
            </a:r>
            <a:r>
              <a:rPr lang="ro-RO" sz="2000" dirty="0"/>
              <a:t>Cum ați decis să faceeți cercetarea? Cum ați reuși să realizați toată munca</a:t>
            </a:r>
            <a:r>
              <a:rPr lang="en-US" sz="2000" dirty="0"/>
              <a:t>?</a:t>
            </a:r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E52DD373-8BFE-BC54-DE89-46A496FC8B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981" b="53291"/>
          <a:stretch/>
        </p:blipFill>
        <p:spPr>
          <a:xfrm>
            <a:off x="-8986" y="5002306"/>
            <a:ext cx="9152986" cy="129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35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19E1F-C29F-494C-9A6F-21E9875A7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Creația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8A8D2-7D17-4647-8096-DFA34EE5F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D59296-B28A-433F-8A59-D428B0F3E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178F7D2-9E4F-3957-99C0-E1E5D8894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1" y="1505584"/>
            <a:ext cx="8238707" cy="3281570"/>
          </a:xfrm>
        </p:spPr>
        <p:txBody>
          <a:bodyPr>
            <a:normAutofit fontScale="92500" lnSpcReduction="10000"/>
          </a:bodyPr>
          <a:lstStyle/>
          <a:p>
            <a:r>
              <a:rPr lang="ro-RO" sz="2400" dirty="0"/>
              <a:t>Soluția voastră nu trebuie să fie complet originală (poate fi o îmbunătățire)</a:t>
            </a:r>
            <a:r>
              <a:rPr lang="en-US" sz="2400" dirty="0"/>
              <a:t>, </a:t>
            </a:r>
            <a:r>
              <a:rPr lang="ro-RO" sz="2400" dirty="0"/>
              <a:t>voi trebuie să arătați că ați petrecut timp gândindu-vă la o soluție nouă, mai bună.</a:t>
            </a:r>
            <a:endParaRPr lang="en-US" sz="2400" dirty="0"/>
          </a:p>
          <a:p>
            <a:r>
              <a:rPr lang="ro-RO" sz="2400" dirty="0"/>
              <a:t>Fiți pregătiți să împărtășiți ce trebuie să faceți pentru ca soluția voastră să devină realitate într-o zi ( v-ați gândit la materiale, costuri, proces de producție</a:t>
            </a:r>
            <a:r>
              <a:rPr lang="en-US" sz="2400" dirty="0"/>
              <a:t>?)</a:t>
            </a:r>
          </a:p>
          <a:p>
            <a:r>
              <a:rPr lang="ro-RO" sz="2400" dirty="0"/>
              <a:t>Un model prototip sau desene sunt cerute</a:t>
            </a:r>
            <a:r>
              <a:rPr lang="en-US" sz="2400" dirty="0"/>
              <a:t>. </a:t>
            </a:r>
            <a:r>
              <a:rPr lang="ro-RO" sz="2400" dirty="0"/>
              <a:t>Pot fi realizate din orice (nu există restricții)</a:t>
            </a:r>
            <a:r>
              <a:rPr lang="en-US" sz="2400" dirty="0"/>
              <a:t>. </a:t>
            </a:r>
            <a:r>
              <a:rPr lang="ro-RO" sz="2400" dirty="0"/>
              <a:t>Un prototip mai detaliat aduce un scor mai bun</a:t>
            </a:r>
            <a:r>
              <a:rPr lang="en-US" sz="2400" dirty="0"/>
              <a:t>.</a:t>
            </a:r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E52DD373-8BFE-BC54-DE89-46A496FC8B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943" b="35430"/>
          <a:stretch/>
        </p:blipFill>
        <p:spPr>
          <a:xfrm>
            <a:off x="221828" y="5056095"/>
            <a:ext cx="8987053" cy="133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922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E3B9F-A11F-4E15-BD31-F31BBEBE6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Iterația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97ED3-1C5B-4AC4-84BE-55E0CADDD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73F089-B145-465C-84DD-85FECBB28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22305A-5504-0E49-77E7-2EB674082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Itera</a:t>
            </a:r>
            <a:r>
              <a:rPr lang="ro-RO" sz="2400" dirty="0"/>
              <a:t>ția este o componentă mare a Proiectului de Inovare.</a:t>
            </a:r>
            <a:endParaRPr lang="en-US" sz="2400" dirty="0"/>
          </a:p>
          <a:p>
            <a:r>
              <a:rPr lang="ro-RO" sz="2400" dirty="0"/>
              <a:t>Împărtășește soluția cu cât mai mulți oameni posibil – un expert și un utilizator vă pot aduce mai multe puncte.</a:t>
            </a:r>
            <a:endParaRPr lang="en-US" sz="2400" dirty="0"/>
          </a:p>
          <a:p>
            <a:r>
              <a:rPr lang="ro-RO" sz="2400" dirty="0"/>
              <a:t>Primiți </a:t>
            </a:r>
            <a:r>
              <a:rPr lang="en-US" sz="2400" dirty="0"/>
              <a:t>feedback</a:t>
            </a:r>
            <a:r>
              <a:rPr lang="ro-RO" sz="2400" dirty="0"/>
              <a:t>-uri și apoi îmbunătățiți-vă soluția.</a:t>
            </a:r>
            <a:endParaRPr lang="en-US" sz="2400" dirty="0"/>
          </a:p>
          <a:p>
            <a:r>
              <a:rPr lang="ro-RO" sz="2400" dirty="0"/>
              <a:t>Fiți clari în ceea ce privește cui ați împărtășit soluția și cum soluția voastră s-a modificat ca rezultat al discuțiilor.</a:t>
            </a:r>
            <a:endParaRPr lang="en-US" sz="2400" dirty="0"/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F41195B9-0E39-F0DD-1EBB-9616B17582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698" b="19324"/>
          <a:stretch/>
        </p:blipFill>
        <p:spPr>
          <a:xfrm>
            <a:off x="361098" y="4624928"/>
            <a:ext cx="8658471" cy="123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923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E36E6-ED2B-49AA-98EF-06C22ABB5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comunicarea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D5C00-F6D6-4C0D-9E4A-4D8314AA2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1" y="1505583"/>
            <a:ext cx="4724947" cy="4353215"/>
          </a:xfrm>
        </p:spPr>
        <p:txBody>
          <a:bodyPr>
            <a:normAutofit/>
          </a:bodyPr>
          <a:lstStyle/>
          <a:p>
            <a:r>
              <a:rPr lang="ro-RO" sz="1600" dirty="0"/>
              <a:t>Pentru a câștiga mai multe puncte la această secțiune, trebuie să comunici toate aspectele într-un mod clar și eficient, aspecte legate de grila de punctaj care include soluția și imapctul său.</a:t>
            </a:r>
            <a:endParaRPr lang="en-US" sz="1600" dirty="0"/>
          </a:p>
          <a:p>
            <a:r>
              <a:rPr lang="ro-RO" sz="1600" dirty="0"/>
              <a:t>Prezentări antrenante pot fi reușite în multe moduri – unele echipe creează satire de exemplu.</a:t>
            </a:r>
            <a:endParaRPr lang="en-US" sz="1600" dirty="0"/>
          </a:p>
          <a:p>
            <a:r>
              <a:rPr lang="ro-RO" sz="1400" dirty="0"/>
              <a:t>Încercați să memorizați scenariul în loc să-l citiți. Faceți propoziții simple care sunt mai ușor de memorizat.</a:t>
            </a:r>
            <a:r>
              <a:rPr lang="en-US" sz="1400" dirty="0"/>
              <a:t> </a:t>
            </a:r>
          </a:p>
          <a:p>
            <a:r>
              <a:rPr lang="ro-RO" sz="1400" dirty="0"/>
              <a:t>Asigurați-vă că toți participă</a:t>
            </a:r>
            <a:r>
              <a:rPr lang="en-US" sz="1400" dirty="0"/>
              <a:t>.</a:t>
            </a:r>
          </a:p>
          <a:p>
            <a:r>
              <a:rPr lang="ro-RO" sz="1400" dirty="0"/>
              <a:t>Când unul din membrii echipei își zice partea</a:t>
            </a:r>
            <a:r>
              <a:rPr lang="en-US" sz="1400" dirty="0"/>
              <a:t>, </a:t>
            </a:r>
            <a:r>
              <a:rPr lang="ro-RO" sz="1400" dirty="0"/>
              <a:t>toată echipa trebuie să fie angajată în prezentare.</a:t>
            </a:r>
            <a:endParaRPr lang="en-US" sz="1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EB6B71-E5F8-410F-AF09-535C8724E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92B7A2-E594-453D-9187-87C106B6D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50C0E5-A574-462A-9D54-90B37F4BC4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67"/>
          <a:stretch/>
        </p:blipFill>
        <p:spPr>
          <a:xfrm>
            <a:off x="5451777" y="1772465"/>
            <a:ext cx="3346100" cy="2406971"/>
          </a:xfrm>
          <a:prstGeom prst="rect">
            <a:avLst/>
          </a:prstGeom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5B93F7CF-7A46-DA58-C0D4-35E0C98926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9665"/>
          <a:stretch/>
        </p:blipFill>
        <p:spPr>
          <a:xfrm>
            <a:off x="448091" y="4885081"/>
            <a:ext cx="9036194" cy="146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341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5DF81-6E18-4503-B75C-70E8609AE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Întrebările juraților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FF577-A116-45A3-9EC6-D59AD40D0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1914" y="1506686"/>
            <a:ext cx="5029377" cy="488123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o-RO" sz="1200" dirty="0">
                <a:solidFill>
                  <a:schemeClr val="tx1"/>
                </a:solidFill>
              </a:rPr>
              <a:t>După prezentare, jurații adresează întrebări</a:t>
            </a:r>
            <a:r>
              <a:rPr lang="en-US" sz="1200" dirty="0">
                <a:solidFill>
                  <a:schemeClr val="tx1"/>
                </a:solidFill>
              </a:rPr>
              <a:t>. </a:t>
            </a:r>
            <a:r>
              <a:rPr lang="ro-RO" sz="1200" dirty="0">
                <a:solidFill>
                  <a:schemeClr val="tx1"/>
                </a:solidFill>
              </a:rPr>
              <a:t>Jurații pot adresa întrebări unui membru specific al echipei sau tuturor.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o-RO" sz="1200" dirty="0">
                <a:solidFill>
                  <a:schemeClr val="tx1"/>
                </a:solidFill>
              </a:rPr>
              <a:t>Alegerea un </a:t>
            </a:r>
            <a:r>
              <a:rPr lang="en-US" sz="1200" dirty="0">
                <a:solidFill>
                  <a:schemeClr val="tx1"/>
                </a:solidFill>
              </a:rPr>
              <a:t>“c</a:t>
            </a:r>
            <a:r>
              <a:rPr lang="ro-RO" sz="1200" dirty="0">
                <a:solidFill>
                  <a:schemeClr val="tx1"/>
                </a:solidFill>
              </a:rPr>
              <a:t>ă</a:t>
            </a:r>
            <a:r>
              <a:rPr lang="en-US" sz="1200" dirty="0">
                <a:solidFill>
                  <a:schemeClr val="tx1"/>
                </a:solidFill>
              </a:rPr>
              <a:t>p</a:t>
            </a:r>
            <a:r>
              <a:rPr lang="ro-RO" sz="1200" dirty="0">
                <a:solidFill>
                  <a:schemeClr val="tx1"/>
                </a:solidFill>
              </a:rPr>
              <a:t>i</a:t>
            </a:r>
            <a:r>
              <a:rPr lang="en-US" sz="1200" dirty="0">
                <a:solidFill>
                  <a:schemeClr val="tx1"/>
                </a:solidFill>
              </a:rPr>
              <a:t>tan” </a:t>
            </a:r>
            <a:r>
              <a:rPr lang="ro-RO" sz="1200" dirty="0">
                <a:solidFill>
                  <a:schemeClr val="tx1"/>
                </a:solidFill>
              </a:rPr>
              <a:t>pentru jurizări poate fi util</a:t>
            </a:r>
            <a:r>
              <a:rPr lang="en-US" sz="1200" dirty="0">
                <a:solidFill>
                  <a:schemeClr val="tx1"/>
                </a:solidFill>
              </a:rPr>
              <a:t>. </a:t>
            </a:r>
            <a:r>
              <a:rPr lang="ro-RO" sz="1200" dirty="0">
                <a:solidFill>
                  <a:schemeClr val="tx1"/>
                </a:solidFill>
              </a:rPr>
              <a:t>Căpitanul ajută la întrebările directe și se asigură că fiecare din echipă răspunde la întrebări</a:t>
            </a:r>
            <a:r>
              <a:rPr lang="en-US" sz="1200" dirty="0">
                <a:solidFill>
                  <a:schemeClr val="tx1"/>
                </a:solidFill>
              </a:rPr>
              <a:t>.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o-RO" sz="1200" dirty="0">
                <a:solidFill>
                  <a:schemeClr val="tx1"/>
                </a:solidFill>
              </a:rPr>
              <a:t>Căpitanul trebuie să răspundă și el la întrebări de asemenea.</a:t>
            </a:r>
            <a:endParaRPr lang="en-US" sz="1200" dirty="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o-RO" sz="1200" dirty="0">
                <a:solidFill>
                  <a:schemeClr val="tx1"/>
                </a:solidFill>
              </a:rPr>
              <a:t>Oricine e căpitanul acesta trebuie să știe fiecare membru la ce întrebare e mai confortabil să răspundă</a:t>
            </a:r>
            <a:r>
              <a:rPr lang="en-US" sz="1200" dirty="0">
                <a:solidFill>
                  <a:schemeClr val="tx1"/>
                </a:solidFill>
              </a:rPr>
              <a:t>. </a:t>
            </a:r>
            <a:r>
              <a:rPr lang="ro-RO" sz="1200" dirty="0">
                <a:solidFill>
                  <a:schemeClr val="tx1"/>
                </a:solidFill>
              </a:rPr>
              <a:t>De exemplu, să spunem că jurații adresează o întrebare despre soluția existentă și de ce ea nu funcționează foarte bine. Căpitanul poate spune ,, Știu că Sara a cercetat chestiunea aceasta. Sara ai vrea să răspunzi la această întrebare</a:t>
            </a:r>
            <a:r>
              <a:rPr lang="en-US" sz="1200" dirty="0">
                <a:solidFill>
                  <a:schemeClr val="tx1"/>
                </a:solidFill>
              </a:rPr>
              <a:t>?”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ro-RO" sz="1200" dirty="0">
                <a:solidFill>
                  <a:schemeClr val="tx1"/>
                </a:solidFill>
              </a:rPr>
              <a:t>Poți da informații suplimentare juraților dacă aceștia nu au întrebări.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o-RO" sz="1200" dirty="0">
                <a:solidFill>
                  <a:schemeClr val="tx1"/>
                </a:solidFill>
              </a:rPr>
              <a:t>Oricine din echipă trebuie să fie în stare să răspundă întrebărilor și când o anume persoană răspunde, întreaga echipă poate să o susțină.</a:t>
            </a:r>
            <a:endParaRPr lang="en-US" sz="1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1F809-2567-419F-BFA1-997FBFCCF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2023, FLLTutorials.com. Last Edit 5/29/2023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8FCF37-E21A-462C-8611-6B79E00A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A1F165-58F1-4EE3-BBFA-F6CD2781A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09" y="2240783"/>
            <a:ext cx="3097362" cy="232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72533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ineeringJournal" id="{97721FB4-21DC-6D4C-AC10-5E4545120761}" vid="{EB585347-F0B4-B74F-BF80-5185492EFC1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FLLTutorialsTemplate</Template>
  <TotalTime>30120</TotalTime>
  <Words>1281</Words>
  <Application>Microsoft Office PowerPoint</Application>
  <PresentationFormat>On-screen Show (4:3)</PresentationFormat>
  <Paragraphs>107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Gill Sans MT</vt:lpstr>
      <vt:lpstr>Wingdings</vt:lpstr>
      <vt:lpstr>Wingdings 2</vt:lpstr>
      <vt:lpstr>Dividend</vt:lpstr>
      <vt:lpstr>Caracteristicile unei bune prezentări</vt:lpstr>
      <vt:lpstr>Despre autori</vt:lpstr>
      <vt:lpstr>Urmăriți grila de punctaj a juraților</vt:lpstr>
      <vt:lpstr>Identificarea problemei</vt:lpstr>
      <vt:lpstr>DESIGN</vt:lpstr>
      <vt:lpstr>Creația</vt:lpstr>
      <vt:lpstr>Iterația</vt:lpstr>
      <vt:lpstr>comunicarea</vt:lpstr>
      <vt:lpstr>Întrebările juraților</vt:lpstr>
      <vt:lpstr>Panouri de prezentare</vt:lpstr>
      <vt:lpstr>Team Notebook</vt:lpstr>
      <vt:lpstr>Pliantele juraților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Sanjay Seshan</dc:creator>
  <cp:lastModifiedBy>marinela</cp:lastModifiedBy>
  <cp:revision>201</cp:revision>
  <cp:lastPrinted>2017-08-26T20:05:48Z</cp:lastPrinted>
  <dcterms:created xsi:type="dcterms:W3CDTF">2017-08-13T17:46:18Z</dcterms:created>
  <dcterms:modified xsi:type="dcterms:W3CDTF">2023-08-23T07:59:56Z</dcterms:modified>
</cp:coreProperties>
</file>

<file path=docProps/thumbnail.jpeg>
</file>